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8"/>
  </p:notesMasterIdLst>
  <p:handoutMasterIdLst>
    <p:handoutMasterId r:id="rId9"/>
  </p:handoutMasterIdLst>
  <p:sldIdLst>
    <p:sldId id="260" r:id="rId2"/>
    <p:sldId id="262" r:id="rId3"/>
    <p:sldId id="299" r:id="rId4"/>
    <p:sldId id="301" r:id="rId5"/>
    <p:sldId id="304" r:id="rId6"/>
    <p:sldId id="305" r:id="rId7"/>
  </p:sldIdLst>
  <p:sldSz cx="9144000" cy="6858000" type="screen4x3"/>
  <p:notesSz cx="68119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82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9" d="100"/>
          <a:sy n="89" d="100"/>
        </p:scale>
        <p:origin x="-3846" y="-108"/>
      </p:cViewPr>
      <p:guideLst>
        <p:guide orient="horz" pos="3132"/>
        <p:guide pos="21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6F25CD8-8AB3-4B3D-A0D3-29D2D96AE5BF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E6A901F-4366-4DF5-A777-FE276C846357}">
      <dgm:prSet phldrT="[Текст]" custT="1"/>
      <dgm:spPr/>
      <dgm:t>
        <a:bodyPr/>
        <a:lstStyle/>
        <a:p>
          <a:r>
            <a:rPr lang="uk-UA" sz="2000" b="1" dirty="0">
              <a:solidFill>
                <a:schemeClr val="bg1"/>
              </a:solidFill>
            </a:rPr>
            <a:t>Ініціатор/Головний розробник</a:t>
          </a:r>
          <a:endParaRPr lang="ru-RU" sz="2000" b="1" dirty="0">
            <a:solidFill>
              <a:schemeClr val="bg1"/>
            </a:solidFill>
          </a:endParaRPr>
        </a:p>
      </dgm:t>
    </dgm:pt>
    <dgm:pt modelId="{4BEAB683-1532-4580-A666-AFCE459AEAF8}" type="parTrans" cxnId="{63DCA043-553B-4B13-BFA8-2D8B62B9D1D1}">
      <dgm:prSet/>
      <dgm:spPr/>
      <dgm:t>
        <a:bodyPr/>
        <a:lstStyle/>
        <a:p>
          <a:endParaRPr lang="ru-RU"/>
        </a:p>
      </dgm:t>
    </dgm:pt>
    <dgm:pt modelId="{570042AE-89E2-4C5C-A80A-29185A310180}" type="sibTrans" cxnId="{63DCA043-553B-4B13-BFA8-2D8B62B9D1D1}">
      <dgm:prSet/>
      <dgm:spPr/>
      <dgm:t>
        <a:bodyPr/>
        <a:lstStyle/>
        <a:p>
          <a:endParaRPr lang="ru-RU"/>
        </a:p>
      </dgm:t>
    </dgm:pt>
    <dgm:pt modelId="{67FE0395-D78A-4426-8397-752A3BB2DF5E}">
      <dgm:prSet phldrT="[Текст]" custT="1"/>
      <dgm:spPr/>
      <dgm:t>
        <a:bodyPr/>
        <a:lstStyle/>
        <a:p>
          <a:pPr algn="ctr"/>
          <a:r>
            <a:rPr lang="uk-UA" sz="2800" dirty="0"/>
            <a:t>Управління  у справах сім’ї, молоді та спорту міської ради</a:t>
          </a:r>
          <a:endParaRPr lang="ru-RU" sz="2800" b="1" dirty="0">
            <a:solidFill>
              <a:srgbClr val="002060"/>
            </a:solidFill>
          </a:endParaRPr>
        </a:p>
      </dgm:t>
    </dgm:pt>
    <dgm:pt modelId="{656D61DB-81E3-4712-BABA-8CA4CAC86785}" type="parTrans" cxnId="{0995F468-D471-4258-B1C6-F3855D417A83}">
      <dgm:prSet/>
      <dgm:spPr/>
      <dgm:t>
        <a:bodyPr/>
        <a:lstStyle/>
        <a:p>
          <a:endParaRPr lang="ru-RU"/>
        </a:p>
      </dgm:t>
    </dgm:pt>
    <dgm:pt modelId="{F23C60FC-5A29-48BD-8D4D-36C55E35196D}" type="sibTrans" cxnId="{0995F468-D471-4258-B1C6-F3855D417A83}">
      <dgm:prSet/>
      <dgm:spPr/>
      <dgm:t>
        <a:bodyPr/>
        <a:lstStyle/>
        <a:p>
          <a:endParaRPr lang="ru-RU"/>
        </a:p>
      </dgm:t>
    </dgm:pt>
    <dgm:pt modelId="{F1D6928F-3704-402C-BC31-9DF56634B828}">
      <dgm:prSet phldrT="[Текст]" custT="1"/>
      <dgm:spPr/>
      <dgm:t>
        <a:bodyPr/>
        <a:lstStyle/>
        <a:p>
          <a:r>
            <a:rPr lang="uk-UA" sz="2000" b="1" dirty="0" err="1">
              <a:solidFill>
                <a:schemeClr val="bg1"/>
              </a:solidFill>
            </a:rPr>
            <a:t>Співрозробник</a:t>
          </a:r>
          <a:endParaRPr lang="ru-RU" sz="2000" b="1" dirty="0">
            <a:solidFill>
              <a:schemeClr val="bg1"/>
            </a:solidFill>
          </a:endParaRPr>
        </a:p>
      </dgm:t>
    </dgm:pt>
    <dgm:pt modelId="{8F61542C-77E7-4E72-854B-04F59769CC1D}" type="sibTrans" cxnId="{BD2E857D-100A-483B-915B-E7AAF70AEF96}">
      <dgm:prSet/>
      <dgm:spPr/>
      <dgm:t>
        <a:bodyPr/>
        <a:lstStyle/>
        <a:p>
          <a:endParaRPr lang="ru-RU"/>
        </a:p>
      </dgm:t>
    </dgm:pt>
    <dgm:pt modelId="{F8E3F021-8FE2-4A70-B7F3-B33B9EE5815F}" type="parTrans" cxnId="{BD2E857D-100A-483B-915B-E7AAF70AEF96}">
      <dgm:prSet/>
      <dgm:spPr/>
      <dgm:t>
        <a:bodyPr/>
        <a:lstStyle/>
        <a:p>
          <a:endParaRPr lang="ru-RU"/>
        </a:p>
      </dgm:t>
    </dgm:pt>
    <dgm:pt modelId="{30480142-82DC-43D8-9E31-19DD105BEF7C}">
      <dgm:prSet custT="1"/>
      <dgm:spPr/>
      <dgm:t>
        <a:bodyPr/>
        <a:lstStyle/>
        <a:p>
          <a:pPr algn="ctr"/>
          <a:r>
            <a:rPr lang="uk-UA" sz="2400" dirty="0"/>
            <a:t>Житомирське регіональне управління Державної спеціалізованої фінансової установи </a:t>
          </a:r>
          <a:r>
            <a:rPr lang="uk-UA" sz="2400" dirty="0" err="1"/>
            <a:t>“Державний</a:t>
          </a:r>
          <a:r>
            <a:rPr lang="uk-UA" sz="2400" dirty="0"/>
            <a:t> фонд сприяння молодіжному житловому </a:t>
          </a:r>
          <a:r>
            <a:rPr lang="uk-UA" sz="2400" dirty="0" err="1"/>
            <a:t>будівництву”</a:t>
          </a:r>
          <a:endParaRPr lang="ru-RU" sz="2400" dirty="0"/>
        </a:p>
      </dgm:t>
    </dgm:pt>
    <dgm:pt modelId="{3787AB63-0032-483D-BEF4-5E9931AB7173}" type="parTrans" cxnId="{76F194C5-2938-4A84-86A8-DAA14CAE1466}">
      <dgm:prSet/>
      <dgm:spPr/>
      <dgm:t>
        <a:bodyPr/>
        <a:lstStyle/>
        <a:p>
          <a:endParaRPr lang="ru-RU"/>
        </a:p>
      </dgm:t>
    </dgm:pt>
    <dgm:pt modelId="{4335433B-DC08-4956-B1C2-C8B5B490E2E3}" type="sibTrans" cxnId="{76F194C5-2938-4A84-86A8-DAA14CAE1466}">
      <dgm:prSet/>
      <dgm:spPr/>
      <dgm:t>
        <a:bodyPr/>
        <a:lstStyle/>
        <a:p>
          <a:endParaRPr lang="ru-RU"/>
        </a:p>
      </dgm:t>
    </dgm:pt>
    <dgm:pt modelId="{325EBD10-244E-4179-9F56-E2EF0F1CAC05}">
      <dgm:prSet phldrT="[Текст]" custT="1"/>
      <dgm:spPr/>
      <dgm:t>
        <a:bodyPr/>
        <a:lstStyle/>
        <a:p>
          <a:pPr algn="ctr"/>
          <a:endParaRPr lang="ru-RU" sz="2800" b="1" dirty="0">
            <a:solidFill>
              <a:srgbClr val="002060"/>
            </a:solidFill>
          </a:endParaRPr>
        </a:p>
      </dgm:t>
    </dgm:pt>
    <dgm:pt modelId="{D7E0BCB4-A990-4891-8D94-49B431D0FF2A}" type="parTrans" cxnId="{1102F784-7B80-421D-8106-E09C685D6968}">
      <dgm:prSet/>
      <dgm:spPr/>
      <dgm:t>
        <a:bodyPr/>
        <a:lstStyle/>
        <a:p>
          <a:endParaRPr lang="ru-RU"/>
        </a:p>
      </dgm:t>
    </dgm:pt>
    <dgm:pt modelId="{89A9940F-127A-4D63-BFFC-8809A79C1CD3}" type="sibTrans" cxnId="{1102F784-7B80-421D-8106-E09C685D6968}">
      <dgm:prSet/>
      <dgm:spPr/>
      <dgm:t>
        <a:bodyPr/>
        <a:lstStyle/>
        <a:p>
          <a:endParaRPr lang="ru-RU"/>
        </a:p>
      </dgm:t>
    </dgm:pt>
    <dgm:pt modelId="{2B52F79F-829C-481A-A921-9C54238671C0}">
      <dgm:prSet phldrT="[Текст]" custT="1"/>
      <dgm:spPr/>
      <dgm:t>
        <a:bodyPr/>
        <a:lstStyle/>
        <a:p>
          <a:pPr algn="ctr"/>
          <a:endParaRPr lang="ru-RU" sz="2800" b="1" dirty="0">
            <a:solidFill>
              <a:srgbClr val="002060"/>
            </a:solidFill>
          </a:endParaRPr>
        </a:p>
      </dgm:t>
    </dgm:pt>
    <dgm:pt modelId="{6B3B03F2-B4E7-4229-B9BC-5C555BF965D5}" type="parTrans" cxnId="{331442C3-D245-4F0B-85E9-19CA3E293E50}">
      <dgm:prSet/>
      <dgm:spPr/>
      <dgm:t>
        <a:bodyPr/>
        <a:lstStyle/>
        <a:p>
          <a:endParaRPr lang="ru-RU"/>
        </a:p>
      </dgm:t>
    </dgm:pt>
    <dgm:pt modelId="{4E275735-3BC1-41A3-A469-6CF0FE48F336}" type="sibTrans" cxnId="{331442C3-D245-4F0B-85E9-19CA3E293E50}">
      <dgm:prSet/>
      <dgm:spPr/>
      <dgm:t>
        <a:bodyPr/>
        <a:lstStyle/>
        <a:p>
          <a:endParaRPr lang="ru-RU"/>
        </a:p>
      </dgm:t>
    </dgm:pt>
    <dgm:pt modelId="{431FC175-BC0E-494C-9F61-4564F90A442E}" type="pres">
      <dgm:prSet presAssocID="{B6F25CD8-8AB3-4B3D-A0D3-29D2D96AE5BF}" presName="Name0" presStyleCnt="0">
        <dgm:presLayoutVars>
          <dgm:dir/>
          <dgm:animLvl val="lvl"/>
          <dgm:resizeHandles val="exact"/>
        </dgm:presLayoutVars>
      </dgm:prSet>
      <dgm:spPr/>
    </dgm:pt>
    <dgm:pt modelId="{55DCE825-803F-4063-AD0C-46B9A7C2AB58}" type="pres">
      <dgm:prSet presAssocID="{7E6A901F-4366-4DF5-A777-FE276C846357}" presName="composite" presStyleCnt="0"/>
      <dgm:spPr/>
    </dgm:pt>
    <dgm:pt modelId="{9A96CB29-F7BA-4BA3-B8E1-235DBCFAA5D0}" type="pres">
      <dgm:prSet presAssocID="{7E6A901F-4366-4DF5-A777-FE276C846357}" presName="parTx" presStyleLbl="alignNode1" presStyleIdx="0" presStyleCnt="2" custLinFactNeighborX="4524" custLinFactNeighborY="-513">
        <dgm:presLayoutVars>
          <dgm:chMax val="0"/>
          <dgm:chPref val="0"/>
          <dgm:bulletEnabled val="1"/>
        </dgm:presLayoutVars>
      </dgm:prSet>
      <dgm:spPr/>
    </dgm:pt>
    <dgm:pt modelId="{B4A36AE5-B38D-4E45-8281-CE3098DF5A80}" type="pres">
      <dgm:prSet presAssocID="{7E6A901F-4366-4DF5-A777-FE276C846357}" presName="desTx" presStyleLbl="alignAccFollowNode1" presStyleIdx="0" presStyleCnt="2" custLinFactNeighborX="4524" custLinFactNeighborY="-54">
        <dgm:presLayoutVars>
          <dgm:bulletEnabled val="1"/>
        </dgm:presLayoutVars>
      </dgm:prSet>
      <dgm:spPr/>
    </dgm:pt>
    <dgm:pt modelId="{33397C65-7B9B-49D5-8EF8-29D663339E34}" type="pres">
      <dgm:prSet presAssocID="{570042AE-89E2-4C5C-A80A-29185A310180}" presName="space" presStyleCnt="0"/>
      <dgm:spPr/>
    </dgm:pt>
    <dgm:pt modelId="{3B36E030-1C78-4B8C-B6C7-12CAA6652C58}" type="pres">
      <dgm:prSet presAssocID="{F1D6928F-3704-402C-BC31-9DF56634B828}" presName="composite" presStyleCnt="0"/>
      <dgm:spPr/>
    </dgm:pt>
    <dgm:pt modelId="{DBF5DF8D-71F9-4FC2-91CB-AE3C11673627}" type="pres">
      <dgm:prSet presAssocID="{F1D6928F-3704-402C-BC31-9DF56634B828}" presName="parTx" presStyleLbl="alignNode1" presStyleIdx="1" presStyleCnt="2" custLinFactNeighborX="68" custLinFactNeighborY="-513">
        <dgm:presLayoutVars>
          <dgm:chMax val="0"/>
          <dgm:chPref val="0"/>
          <dgm:bulletEnabled val="1"/>
        </dgm:presLayoutVars>
      </dgm:prSet>
      <dgm:spPr/>
    </dgm:pt>
    <dgm:pt modelId="{1E5ABEB0-5238-4DC3-B9B9-1D4BEE8A910E}" type="pres">
      <dgm:prSet presAssocID="{F1D6928F-3704-402C-BC31-9DF56634B828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2F10EF22-B100-4B49-8899-B558245F9D35}" type="presOf" srcId="{67FE0395-D78A-4426-8397-752A3BB2DF5E}" destId="{B4A36AE5-B38D-4E45-8281-CE3098DF5A80}" srcOrd="0" destOrd="0" presId="urn:microsoft.com/office/officeart/2005/8/layout/hList1"/>
    <dgm:cxn modelId="{BB0C0225-757F-4BC0-99FF-D476A53025C8}" type="presOf" srcId="{7E6A901F-4366-4DF5-A777-FE276C846357}" destId="{9A96CB29-F7BA-4BA3-B8E1-235DBCFAA5D0}" srcOrd="0" destOrd="0" presId="urn:microsoft.com/office/officeart/2005/8/layout/hList1"/>
    <dgm:cxn modelId="{45888F38-C3C8-4618-ABCF-90218D60BA30}" type="presOf" srcId="{F1D6928F-3704-402C-BC31-9DF56634B828}" destId="{DBF5DF8D-71F9-4FC2-91CB-AE3C11673627}" srcOrd="0" destOrd="0" presId="urn:microsoft.com/office/officeart/2005/8/layout/hList1"/>
    <dgm:cxn modelId="{63DCA043-553B-4B13-BFA8-2D8B62B9D1D1}" srcId="{B6F25CD8-8AB3-4B3D-A0D3-29D2D96AE5BF}" destId="{7E6A901F-4366-4DF5-A777-FE276C846357}" srcOrd="0" destOrd="0" parTransId="{4BEAB683-1532-4580-A666-AFCE459AEAF8}" sibTransId="{570042AE-89E2-4C5C-A80A-29185A310180}"/>
    <dgm:cxn modelId="{EC9E8466-9780-4FEA-8F40-8270DC648A4C}" type="presOf" srcId="{2B52F79F-829C-481A-A921-9C54238671C0}" destId="{B4A36AE5-B38D-4E45-8281-CE3098DF5A80}" srcOrd="0" destOrd="1" presId="urn:microsoft.com/office/officeart/2005/8/layout/hList1"/>
    <dgm:cxn modelId="{DF485C68-AD3D-4A79-A1FE-3EE571948427}" type="presOf" srcId="{B6F25CD8-8AB3-4B3D-A0D3-29D2D96AE5BF}" destId="{431FC175-BC0E-494C-9F61-4564F90A442E}" srcOrd="0" destOrd="0" presId="urn:microsoft.com/office/officeart/2005/8/layout/hList1"/>
    <dgm:cxn modelId="{0995F468-D471-4258-B1C6-F3855D417A83}" srcId="{7E6A901F-4366-4DF5-A777-FE276C846357}" destId="{67FE0395-D78A-4426-8397-752A3BB2DF5E}" srcOrd="0" destOrd="0" parTransId="{656D61DB-81E3-4712-BABA-8CA4CAC86785}" sibTransId="{F23C60FC-5A29-48BD-8D4D-36C55E35196D}"/>
    <dgm:cxn modelId="{B9BEF273-0CF7-4C09-8B80-6CB932A896DF}" type="presOf" srcId="{325EBD10-244E-4179-9F56-E2EF0F1CAC05}" destId="{B4A36AE5-B38D-4E45-8281-CE3098DF5A80}" srcOrd="0" destOrd="2" presId="urn:microsoft.com/office/officeart/2005/8/layout/hList1"/>
    <dgm:cxn modelId="{3B3EDE77-B304-4537-A01B-BD123E4423CC}" type="presOf" srcId="{30480142-82DC-43D8-9E31-19DD105BEF7C}" destId="{1E5ABEB0-5238-4DC3-B9B9-1D4BEE8A910E}" srcOrd="0" destOrd="0" presId="urn:microsoft.com/office/officeart/2005/8/layout/hList1"/>
    <dgm:cxn modelId="{BD2E857D-100A-483B-915B-E7AAF70AEF96}" srcId="{B6F25CD8-8AB3-4B3D-A0D3-29D2D96AE5BF}" destId="{F1D6928F-3704-402C-BC31-9DF56634B828}" srcOrd="1" destOrd="0" parTransId="{F8E3F021-8FE2-4A70-B7F3-B33B9EE5815F}" sibTransId="{8F61542C-77E7-4E72-854B-04F59769CC1D}"/>
    <dgm:cxn modelId="{1102F784-7B80-421D-8106-E09C685D6968}" srcId="{7E6A901F-4366-4DF5-A777-FE276C846357}" destId="{325EBD10-244E-4179-9F56-E2EF0F1CAC05}" srcOrd="2" destOrd="0" parTransId="{D7E0BCB4-A990-4891-8D94-49B431D0FF2A}" sibTransId="{89A9940F-127A-4D63-BFFC-8809A79C1CD3}"/>
    <dgm:cxn modelId="{331442C3-D245-4F0B-85E9-19CA3E293E50}" srcId="{7E6A901F-4366-4DF5-A777-FE276C846357}" destId="{2B52F79F-829C-481A-A921-9C54238671C0}" srcOrd="1" destOrd="0" parTransId="{6B3B03F2-B4E7-4229-B9BC-5C555BF965D5}" sibTransId="{4E275735-3BC1-41A3-A469-6CF0FE48F336}"/>
    <dgm:cxn modelId="{76F194C5-2938-4A84-86A8-DAA14CAE1466}" srcId="{F1D6928F-3704-402C-BC31-9DF56634B828}" destId="{30480142-82DC-43D8-9E31-19DD105BEF7C}" srcOrd="0" destOrd="0" parTransId="{3787AB63-0032-483D-BEF4-5E9931AB7173}" sibTransId="{4335433B-DC08-4956-B1C2-C8B5B490E2E3}"/>
    <dgm:cxn modelId="{148DD9A4-FBEA-412A-9DD3-99211857AB0B}" type="presParOf" srcId="{431FC175-BC0E-494C-9F61-4564F90A442E}" destId="{55DCE825-803F-4063-AD0C-46B9A7C2AB58}" srcOrd="0" destOrd="0" presId="urn:microsoft.com/office/officeart/2005/8/layout/hList1"/>
    <dgm:cxn modelId="{1075E6DE-3B7F-4C6D-8E90-D9847E35D508}" type="presParOf" srcId="{55DCE825-803F-4063-AD0C-46B9A7C2AB58}" destId="{9A96CB29-F7BA-4BA3-B8E1-235DBCFAA5D0}" srcOrd="0" destOrd="0" presId="urn:microsoft.com/office/officeart/2005/8/layout/hList1"/>
    <dgm:cxn modelId="{C7674489-DEA6-4657-B8BD-F611C7970AAF}" type="presParOf" srcId="{55DCE825-803F-4063-AD0C-46B9A7C2AB58}" destId="{B4A36AE5-B38D-4E45-8281-CE3098DF5A80}" srcOrd="1" destOrd="0" presId="urn:microsoft.com/office/officeart/2005/8/layout/hList1"/>
    <dgm:cxn modelId="{585BBD1C-85EB-46B8-A31D-A1F9858B0CA9}" type="presParOf" srcId="{431FC175-BC0E-494C-9F61-4564F90A442E}" destId="{33397C65-7B9B-49D5-8EF8-29D663339E34}" srcOrd="1" destOrd="0" presId="urn:microsoft.com/office/officeart/2005/8/layout/hList1"/>
    <dgm:cxn modelId="{B4AE77C7-4D23-4454-B726-BDE2847DD4C6}" type="presParOf" srcId="{431FC175-BC0E-494C-9F61-4564F90A442E}" destId="{3B36E030-1C78-4B8C-B6C7-12CAA6652C58}" srcOrd="2" destOrd="0" presId="urn:microsoft.com/office/officeart/2005/8/layout/hList1"/>
    <dgm:cxn modelId="{13C13DF8-A57A-4234-9CD3-3E2AF2C3EE9B}" type="presParOf" srcId="{3B36E030-1C78-4B8C-B6C7-12CAA6652C58}" destId="{DBF5DF8D-71F9-4FC2-91CB-AE3C11673627}" srcOrd="0" destOrd="0" presId="urn:microsoft.com/office/officeart/2005/8/layout/hList1"/>
    <dgm:cxn modelId="{92A056B6-A02D-4B82-9F84-8C44E7652048}" type="presParOf" srcId="{3B36E030-1C78-4B8C-B6C7-12CAA6652C58}" destId="{1E5ABEB0-5238-4DC3-B9B9-1D4BEE8A910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96CB29-F7BA-4BA3-B8E1-235DBCFAA5D0}">
      <dsp:nvSpPr>
        <dsp:cNvPr id="0" name=""/>
        <dsp:cNvSpPr/>
      </dsp:nvSpPr>
      <dsp:spPr>
        <a:xfrm>
          <a:off x="177058" y="446293"/>
          <a:ext cx="3912866" cy="15651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b="1" kern="1200" dirty="0">
              <a:solidFill>
                <a:schemeClr val="bg1"/>
              </a:solidFill>
            </a:rPr>
            <a:t>Ініціатор/Головний розробник</a:t>
          </a:r>
          <a:endParaRPr lang="ru-RU" sz="2000" b="1" kern="1200" dirty="0">
            <a:solidFill>
              <a:schemeClr val="bg1"/>
            </a:solidFill>
          </a:endParaRPr>
        </a:p>
      </dsp:txBody>
      <dsp:txXfrm>
        <a:off x="177058" y="446293"/>
        <a:ext cx="3912866" cy="1565146"/>
      </dsp:txXfrm>
    </dsp:sp>
    <dsp:sp modelId="{B4A36AE5-B38D-4E45-8281-CE3098DF5A80}">
      <dsp:nvSpPr>
        <dsp:cNvPr id="0" name=""/>
        <dsp:cNvSpPr/>
      </dsp:nvSpPr>
      <dsp:spPr>
        <a:xfrm>
          <a:off x="177058" y="2017927"/>
          <a:ext cx="3912866" cy="285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-285750" algn="ctr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2800" kern="1200" dirty="0"/>
            <a:t>Управління  у справах сім’ї, молоді та спорту міської ради</a:t>
          </a:r>
          <a:endParaRPr lang="ru-RU" sz="2800" b="1" kern="1200" dirty="0">
            <a:solidFill>
              <a:srgbClr val="002060"/>
            </a:solidFill>
          </a:endParaRPr>
        </a:p>
        <a:p>
          <a:pPr marL="285750" lvl="1" indent="-285750" algn="ctr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2800" b="1" kern="1200" dirty="0">
            <a:solidFill>
              <a:srgbClr val="002060"/>
            </a:solidFill>
          </a:endParaRPr>
        </a:p>
        <a:p>
          <a:pPr marL="285750" lvl="1" indent="-285750" algn="ctr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2800" b="1" kern="1200" dirty="0">
            <a:solidFill>
              <a:srgbClr val="002060"/>
            </a:solidFill>
          </a:endParaRPr>
        </a:p>
      </dsp:txBody>
      <dsp:txXfrm>
        <a:off x="177058" y="2017927"/>
        <a:ext cx="3912866" cy="2854800"/>
      </dsp:txXfrm>
    </dsp:sp>
    <dsp:sp modelId="{DBF5DF8D-71F9-4FC2-91CB-AE3C11673627}">
      <dsp:nvSpPr>
        <dsp:cNvPr id="0" name=""/>
        <dsp:cNvSpPr/>
      </dsp:nvSpPr>
      <dsp:spPr>
        <a:xfrm>
          <a:off x="4460749" y="446293"/>
          <a:ext cx="3912866" cy="15651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uk-UA" sz="2000" b="1" kern="1200" dirty="0" err="1">
              <a:solidFill>
                <a:schemeClr val="bg1"/>
              </a:solidFill>
            </a:rPr>
            <a:t>Співрозробник</a:t>
          </a:r>
          <a:endParaRPr lang="ru-RU" sz="2000" b="1" kern="1200" dirty="0">
            <a:solidFill>
              <a:schemeClr val="bg1"/>
            </a:solidFill>
          </a:endParaRPr>
        </a:p>
      </dsp:txBody>
      <dsp:txXfrm>
        <a:off x="4460749" y="446293"/>
        <a:ext cx="3912866" cy="1565146"/>
      </dsp:txXfrm>
    </dsp:sp>
    <dsp:sp modelId="{1E5ABEB0-5238-4DC3-B9B9-1D4BEE8A910E}">
      <dsp:nvSpPr>
        <dsp:cNvPr id="0" name=""/>
        <dsp:cNvSpPr/>
      </dsp:nvSpPr>
      <dsp:spPr>
        <a:xfrm>
          <a:off x="4460708" y="2019469"/>
          <a:ext cx="3912866" cy="285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ctr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uk-UA" sz="2400" kern="1200" dirty="0"/>
            <a:t>Житомирське регіональне управління Державної спеціалізованої фінансової установи </a:t>
          </a:r>
          <a:r>
            <a:rPr lang="uk-UA" sz="2400" kern="1200" dirty="0" err="1"/>
            <a:t>“Державний</a:t>
          </a:r>
          <a:r>
            <a:rPr lang="uk-UA" sz="2400" kern="1200" dirty="0"/>
            <a:t> фонд сприяння молодіжному житловому </a:t>
          </a:r>
          <a:r>
            <a:rPr lang="uk-UA" sz="2400" kern="1200" dirty="0" err="1"/>
            <a:t>будівництву”</a:t>
          </a:r>
          <a:endParaRPr lang="ru-RU" sz="2400" kern="1200" dirty="0"/>
        </a:p>
      </dsp:txBody>
      <dsp:txXfrm>
        <a:off x="4460708" y="2019469"/>
        <a:ext cx="3912866" cy="2854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0E5331-B1D9-4D87-A0F6-317C1DE644BF}" type="datetimeFigureOut">
              <a:rPr lang="uk-UA" smtClean="0"/>
              <a:pPr/>
              <a:t>16.01.2023</a:t>
            </a:fld>
            <a:endParaRPr lang="uk-UA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737395-E0DD-41B7-BF67-1D18531347FE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889038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BE6E59-E881-4839-8730-F3FD66FCDC4B}" type="datetimeFigureOut">
              <a:rPr lang="uk-UA" smtClean="0"/>
              <a:pPr/>
              <a:t>16.01.2023</a:t>
            </a:fld>
            <a:endParaRPr lang="uk-UA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ED200-BEC4-4036-91F8-8678059E5DFC}" type="slidenum">
              <a:rPr lang="uk-UA" smtClean="0"/>
              <a:pPr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541438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0B0569-90F5-4B2B-AEA8-75143417A8D9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3607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C70BD26-0997-41A1-B542-AF5D83BD2ED1}" type="datetime1">
              <a:rPr lang="ru-RU" smtClean="0"/>
              <a:pPr/>
              <a:t>16.01.2023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D1DDF-A2D4-45FD-A640-EA19EEE630D2}" type="datetime1">
              <a:rPr lang="ru-RU" smtClean="0"/>
              <a:pPr/>
              <a:t>16.01.2023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5BD15-3322-46F2-B7D3-43287D83727B}" type="datetime1">
              <a:rPr lang="ru-RU" smtClean="0"/>
              <a:pPr/>
              <a:t>16.01.2023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A123-FAB4-4C4A-B1D5-ABC50D774064}" type="datetime1">
              <a:rPr lang="ru-RU" smtClean="0"/>
              <a:pPr/>
              <a:t>16.01.2023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350AF-0887-4D16-BA6B-99AEBC0C9071}" type="datetime1">
              <a:rPr lang="ru-RU" smtClean="0"/>
              <a:pPr/>
              <a:t>16.01.2023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85B13-D6A5-41DE-A596-EF5F013EFB6F}" type="datetime1">
              <a:rPr lang="ru-RU" smtClean="0"/>
              <a:pPr/>
              <a:t>16.01.2023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E6B64-8344-45D8-B596-6638A955AAEE}" type="datetime1">
              <a:rPr lang="ru-RU" smtClean="0"/>
              <a:pPr/>
              <a:t>16.01.2023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206DB-9007-4646-B8B7-C5AB3EA4E629}" type="datetime1">
              <a:rPr lang="ru-RU" smtClean="0"/>
              <a:pPr/>
              <a:t>16.01.2023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AA85B-242C-4767-95CA-BF924E8ABB57}" type="datetime1">
              <a:rPr lang="ru-RU" smtClean="0"/>
              <a:pPr/>
              <a:t>16.01.2023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6ECACBAE-496E-40E6-BB87-8DE66908212F}" type="datetime1">
              <a:rPr lang="ru-RU" smtClean="0"/>
              <a:pPr/>
              <a:t>16.01.2023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37F10DA-986F-43FD-AB39-BC6530E71EC1}" type="datetime1">
              <a:rPr lang="ru-RU" smtClean="0"/>
              <a:pPr/>
              <a:t>16.01.2023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500F5EB-6CBC-498C-8340-5A0DA20ED3A9}" type="datetime1">
              <a:rPr lang="ru-RU" smtClean="0"/>
              <a:pPr/>
              <a:t>16.01.2023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</a:t>
            </a:fld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19064" y="214290"/>
            <a:ext cx="84249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200" b="1" dirty="0">
                <a:solidFill>
                  <a:srgbClr val="002060"/>
                </a:solidFill>
                <a:latin typeface="+mj-lt"/>
              </a:rPr>
              <a:t>Житомирське регіональне управління </a:t>
            </a:r>
          </a:p>
          <a:p>
            <a:pPr algn="ctr"/>
            <a:r>
              <a:rPr lang="uk-UA" sz="3200" b="1" dirty="0">
                <a:solidFill>
                  <a:srgbClr val="002060"/>
                </a:solidFill>
                <a:latin typeface="+mj-lt"/>
              </a:rPr>
              <a:t>Держмолодьжитла</a:t>
            </a:r>
          </a:p>
          <a:p>
            <a:pPr algn="ctr"/>
            <a:endParaRPr lang="uk-UA" sz="20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7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1928802"/>
            <a:ext cx="1524011" cy="1428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 descr="93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4941168"/>
            <a:ext cx="1977073" cy="16570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71464" y="3581400"/>
            <a:ext cx="78439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/>
              <a:t>Програма забезпечення житлом на території Житомирської міської територіальної громади  на 2023 – 2027 роки</a:t>
            </a:r>
            <a:endParaRPr lang="uk-UA" sz="2000" b="1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22331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2033666"/>
              </p:ext>
            </p:extLst>
          </p:nvPr>
        </p:nvGraphicFramePr>
        <p:xfrm>
          <a:off x="251520" y="1196752"/>
          <a:ext cx="8373616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uk-UA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Ініціатори та </a:t>
            </a:r>
            <a:r>
              <a:rPr lang="uk-UA" sz="36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співрозробники</a:t>
            </a:r>
            <a:r>
              <a:rPr lang="uk-UA" sz="3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Програми</a:t>
            </a:r>
            <a:endParaRPr lang="ru-RU" sz="31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6011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/>
              <a:t>   Результати впровадження попередньої Програми 2018-2022:</a:t>
            </a:r>
          </a:p>
          <a:p>
            <a:r>
              <a:rPr lang="uk-UA" dirty="0"/>
              <a:t>16 молодих сімей придбали житло. На це спрямовано 7987,3 тис грн.</a:t>
            </a:r>
          </a:p>
          <a:p>
            <a:r>
              <a:rPr lang="uk-UA" dirty="0"/>
              <a:t>22 молоді сім</a:t>
            </a:r>
            <a:r>
              <a:rPr lang="en-US" dirty="0"/>
              <a:t>’</a:t>
            </a:r>
            <a:r>
              <a:rPr lang="uk-UA" dirty="0"/>
              <a:t>ї отримали можливість придбати житло за рахунок іпотечних кредитів банків завдячуючи частковій компенсації відсоткової ставки (869 тис </a:t>
            </a:r>
            <a:r>
              <a:rPr lang="uk-UA" dirty="0" err="1"/>
              <a:t>грн</a:t>
            </a:r>
            <a:r>
              <a:rPr lang="uk-UA" dirty="0"/>
              <a:t>)</a:t>
            </a:r>
          </a:p>
          <a:p>
            <a:pPr>
              <a:buNone/>
            </a:pPr>
            <a:endParaRPr lang="uk-UA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400" dirty="0"/>
              <a:t>ВИЗНАЧЕННЯ ПРОБЛЕМ, НА РОЗВ'ЯЗАННЯ ЯКИХ СПРЯМОВАНА ПРОГРАМА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uk-UA" dirty="0"/>
              <a:t>   </a:t>
            </a:r>
            <a:r>
              <a:rPr lang="uk-UA" sz="2400" dirty="0"/>
              <a:t>Розв’язання проблеми можливе шляхом:</a:t>
            </a:r>
          </a:p>
          <a:p>
            <a:pPr>
              <a:buFontTx/>
              <a:buChar char="-"/>
            </a:pPr>
            <a:endParaRPr lang="uk-UA" sz="2400" dirty="0"/>
          </a:p>
          <a:p>
            <a:pPr>
              <a:buFontTx/>
              <a:buChar char="-"/>
            </a:pPr>
            <a:r>
              <a:rPr lang="uk-UA" sz="2400" dirty="0"/>
              <a:t>надання пільгових довготермінових кредитів </a:t>
            </a:r>
          </a:p>
          <a:p>
            <a:pPr>
              <a:buFontTx/>
              <a:buChar char="-"/>
            </a:pPr>
            <a:endParaRPr lang="ru-RU" sz="2400" dirty="0"/>
          </a:p>
          <a:p>
            <a:pPr>
              <a:buFontTx/>
              <a:buChar char="-"/>
            </a:pPr>
            <a:r>
              <a:rPr lang="ru-RU" sz="2400" dirty="0" err="1"/>
              <a:t>надання</a:t>
            </a:r>
            <a:r>
              <a:rPr lang="ru-RU" sz="2400" dirty="0"/>
              <a:t> </a:t>
            </a:r>
            <a:r>
              <a:rPr lang="ru-RU" sz="2400" dirty="0" err="1"/>
              <a:t>часткової</a:t>
            </a:r>
            <a:r>
              <a:rPr lang="ru-RU" sz="2400" dirty="0"/>
              <a:t> </a:t>
            </a:r>
            <a:r>
              <a:rPr lang="ru-RU" sz="2400" dirty="0" err="1"/>
              <a:t>компенсації</a:t>
            </a:r>
            <a:r>
              <a:rPr lang="ru-RU" sz="2400" dirty="0"/>
              <a:t> </a:t>
            </a:r>
            <a:r>
              <a:rPr lang="ru-RU" sz="2400" dirty="0" err="1"/>
              <a:t>відсотків</a:t>
            </a:r>
            <a:r>
              <a:rPr lang="ru-RU" sz="2400" dirty="0"/>
              <a:t> за кредитами, </a:t>
            </a:r>
            <a:r>
              <a:rPr lang="ru-RU" sz="2400" dirty="0" err="1"/>
              <a:t>отриманими</a:t>
            </a:r>
            <a:r>
              <a:rPr lang="ru-RU" sz="2400" dirty="0"/>
              <a:t>  в банках</a:t>
            </a:r>
            <a:r>
              <a:rPr lang="ru-RU" dirty="0"/>
              <a:t>. </a:t>
            </a:r>
          </a:p>
          <a:p>
            <a:pPr>
              <a:buNone/>
            </a:pPr>
            <a:r>
              <a:rPr lang="ru-RU" sz="2400" dirty="0"/>
              <a:t>    </a:t>
            </a:r>
            <a:endParaRPr lang="uk-UA" dirty="0"/>
          </a:p>
          <a:p>
            <a:endParaRPr lang="uk-UA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400" dirty="0"/>
              <a:t>ОБГРУНТУВАННЯ ШЛЯХІВ І ЗАСОБІВ РОЗВ’ЯЗАННЯ ПРОБЛЕМИ. ПОКАЗНИКИ РЕЗУЛЬТАТИВНОСТІ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292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uk-UA" dirty="0"/>
              <a:t>   Передбачаються наступні пільгові умови кредитування:</a:t>
            </a:r>
          </a:p>
          <a:p>
            <a:r>
              <a:rPr lang="ru-RU" dirty="0"/>
              <a:t>- </a:t>
            </a:r>
            <a:r>
              <a:rPr lang="ru-RU" dirty="0" err="1"/>
              <a:t>позичальник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не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дітей</a:t>
            </a:r>
            <a:r>
              <a:rPr lang="ru-RU" dirty="0"/>
              <a:t>, </a:t>
            </a:r>
            <a:r>
              <a:rPr lang="ru-RU" dirty="0" err="1"/>
              <a:t>сплачує</a:t>
            </a:r>
            <a:r>
              <a:rPr lang="ru-RU" dirty="0"/>
              <a:t> кредит </a:t>
            </a:r>
            <a:r>
              <a:rPr lang="ru-RU" dirty="0" err="1"/>
              <a:t>з</a:t>
            </a:r>
            <a:r>
              <a:rPr lang="ru-RU" dirty="0"/>
              <a:t> </a:t>
            </a:r>
            <a:r>
              <a:rPr lang="ru-RU" dirty="0" err="1"/>
              <a:t>відсотковою</a:t>
            </a:r>
            <a:r>
              <a:rPr lang="ru-RU" dirty="0"/>
              <a:t> ставкою у </a:t>
            </a:r>
            <a:r>
              <a:rPr lang="ru-RU" dirty="0" err="1"/>
              <a:t>розмірі</a:t>
            </a:r>
            <a:r>
              <a:rPr lang="ru-RU" dirty="0"/>
              <a:t> три </a:t>
            </a:r>
            <a:r>
              <a:rPr lang="ru-RU" dirty="0" err="1"/>
              <a:t>відсотки</a:t>
            </a:r>
            <a:r>
              <a:rPr lang="ru-RU" dirty="0"/>
              <a:t> </a:t>
            </a:r>
            <a:r>
              <a:rPr lang="ru-RU" dirty="0" err="1"/>
              <a:t>річних</a:t>
            </a:r>
            <a:r>
              <a:rPr lang="ru-RU" dirty="0"/>
              <a:t> </a:t>
            </a:r>
            <a:r>
              <a:rPr lang="ru-RU" dirty="0" err="1"/>
              <a:t>суми</a:t>
            </a:r>
            <a:r>
              <a:rPr lang="ru-RU" dirty="0"/>
              <a:t> </a:t>
            </a:r>
            <a:r>
              <a:rPr lang="ru-RU" dirty="0" err="1"/>
              <a:t>зобов’язань</a:t>
            </a:r>
            <a:r>
              <a:rPr lang="ru-RU" dirty="0"/>
              <a:t> за кредитом;</a:t>
            </a:r>
            <a:endParaRPr lang="uk-UA" dirty="0"/>
          </a:p>
          <a:p>
            <a:r>
              <a:rPr lang="ru-RU" dirty="0"/>
              <a:t> - </a:t>
            </a:r>
            <a:r>
              <a:rPr lang="ru-RU" dirty="0" err="1"/>
              <a:t>позичальник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одну </a:t>
            </a:r>
            <a:r>
              <a:rPr lang="ru-RU" dirty="0" err="1"/>
              <a:t>дитину</a:t>
            </a:r>
            <a:r>
              <a:rPr lang="ru-RU" dirty="0"/>
              <a:t>, </a:t>
            </a:r>
            <a:r>
              <a:rPr lang="ru-RU" dirty="0" err="1"/>
              <a:t>звільняється</a:t>
            </a:r>
            <a:r>
              <a:rPr lang="ru-RU" dirty="0"/>
              <a:t> </a:t>
            </a:r>
            <a:r>
              <a:rPr lang="ru-RU" dirty="0" err="1"/>
              <a:t>від</a:t>
            </a:r>
            <a:r>
              <a:rPr lang="ru-RU" dirty="0"/>
              <a:t> </a:t>
            </a:r>
            <a:r>
              <a:rPr lang="ru-RU" dirty="0" err="1"/>
              <a:t>сплати</a:t>
            </a:r>
            <a:r>
              <a:rPr lang="ru-RU" dirty="0"/>
              <a:t> </a:t>
            </a:r>
            <a:r>
              <a:rPr lang="ru-RU" dirty="0" err="1"/>
              <a:t>відсотків</a:t>
            </a:r>
            <a:r>
              <a:rPr lang="ru-RU" dirty="0"/>
              <a:t> за </a:t>
            </a:r>
            <a:r>
              <a:rPr lang="ru-RU" dirty="0" err="1"/>
              <a:t>користування</a:t>
            </a:r>
            <a:r>
              <a:rPr lang="ru-RU" dirty="0"/>
              <a:t> кредитом;</a:t>
            </a:r>
            <a:endParaRPr lang="uk-UA" dirty="0"/>
          </a:p>
          <a:p>
            <a:r>
              <a:rPr lang="ru-RU" dirty="0"/>
              <a:t> - </a:t>
            </a:r>
            <a:r>
              <a:rPr lang="ru-RU" dirty="0" err="1"/>
              <a:t>позичальникові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двох</a:t>
            </a:r>
            <a:r>
              <a:rPr lang="ru-RU" dirty="0"/>
              <a:t> </a:t>
            </a:r>
            <a:r>
              <a:rPr lang="ru-RU" dirty="0" err="1"/>
              <a:t>дітей</a:t>
            </a:r>
            <a:r>
              <a:rPr lang="ru-RU" dirty="0"/>
              <a:t>, за </a:t>
            </a:r>
            <a:r>
              <a:rPr lang="ru-RU" dirty="0" err="1"/>
              <a:t>рахунок</a:t>
            </a:r>
            <a:r>
              <a:rPr lang="ru-RU" dirty="0"/>
              <a:t> </a:t>
            </a:r>
            <a:r>
              <a:rPr lang="ru-RU" dirty="0" err="1"/>
              <a:t>бюджетних</a:t>
            </a:r>
            <a:r>
              <a:rPr lang="ru-RU" dirty="0"/>
              <a:t> </a:t>
            </a:r>
            <a:r>
              <a:rPr lang="ru-RU" dirty="0" err="1"/>
              <a:t>коштів</a:t>
            </a:r>
            <a:r>
              <a:rPr lang="ru-RU" dirty="0"/>
              <a:t> </a:t>
            </a:r>
            <a:r>
              <a:rPr lang="ru-RU" dirty="0" err="1"/>
              <a:t>погашається</a:t>
            </a:r>
            <a:r>
              <a:rPr lang="ru-RU" dirty="0"/>
              <a:t> 25 </a:t>
            </a:r>
            <a:r>
              <a:rPr lang="ru-RU" dirty="0" err="1"/>
              <a:t>відсотків</a:t>
            </a:r>
            <a:r>
              <a:rPr lang="ru-RU" dirty="0"/>
              <a:t> </a:t>
            </a:r>
            <a:r>
              <a:rPr lang="ru-RU" dirty="0" err="1"/>
              <a:t>суми</a:t>
            </a:r>
            <a:r>
              <a:rPr lang="ru-RU" dirty="0"/>
              <a:t> </a:t>
            </a:r>
            <a:r>
              <a:rPr lang="ru-RU" dirty="0" err="1"/>
              <a:t>зобов’язань</a:t>
            </a:r>
            <a:r>
              <a:rPr lang="ru-RU" dirty="0"/>
              <a:t> за кредитом; </a:t>
            </a:r>
            <a:endParaRPr lang="uk-UA" dirty="0"/>
          </a:p>
          <a:p>
            <a:r>
              <a:rPr lang="ru-RU" dirty="0"/>
              <a:t>- </a:t>
            </a:r>
            <a:r>
              <a:rPr lang="ru-RU" dirty="0" err="1"/>
              <a:t>позичальникові</a:t>
            </a:r>
            <a:r>
              <a:rPr lang="ru-RU" dirty="0"/>
              <a:t>, </a:t>
            </a:r>
            <a:r>
              <a:rPr lang="ru-RU" dirty="0" err="1"/>
              <a:t>який</a:t>
            </a:r>
            <a:r>
              <a:rPr lang="ru-RU" dirty="0"/>
              <a:t> </a:t>
            </a:r>
            <a:r>
              <a:rPr lang="ru-RU" dirty="0" err="1"/>
              <a:t>має</a:t>
            </a:r>
            <a:r>
              <a:rPr lang="ru-RU" dirty="0"/>
              <a:t> </a:t>
            </a:r>
            <a:r>
              <a:rPr lang="ru-RU" dirty="0" err="1"/>
              <a:t>трьох</a:t>
            </a:r>
            <a:r>
              <a:rPr lang="ru-RU" dirty="0"/>
              <a:t> </a:t>
            </a:r>
            <a:r>
              <a:rPr lang="ru-RU" dirty="0" err="1"/>
              <a:t>і</a:t>
            </a:r>
            <a:r>
              <a:rPr lang="ru-RU" dirty="0"/>
              <a:t> </a:t>
            </a:r>
            <a:r>
              <a:rPr lang="ru-RU" dirty="0" err="1"/>
              <a:t>більше</a:t>
            </a:r>
            <a:r>
              <a:rPr lang="ru-RU" dirty="0"/>
              <a:t> </a:t>
            </a:r>
            <a:r>
              <a:rPr lang="ru-RU" dirty="0" err="1"/>
              <a:t>дітей</a:t>
            </a:r>
            <a:r>
              <a:rPr lang="ru-RU" dirty="0"/>
              <a:t>, за </a:t>
            </a:r>
            <a:r>
              <a:rPr lang="ru-RU" dirty="0" err="1"/>
              <a:t>рахунок</a:t>
            </a:r>
            <a:r>
              <a:rPr lang="ru-RU" dirty="0"/>
              <a:t> </a:t>
            </a:r>
            <a:r>
              <a:rPr lang="ru-RU" dirty="0" err="1"/>
              <a:t>бюджетних</a:t>
            </a:r>
            <a:r>
              <a:rPr lang="ru-RU" dirty="0"/>
              <a:t> </a:t>
            </a:r>
            <a:r>
              <a:rPr lang="ru-RU" dirty="0" err="1"/>
              <a:t>коштів</a:t>
            </a:r>
            <a:r>
              <a:rPr lang="ru-RU" dirty="0"/>
              <a:t> </a:t>
            </a:r>
            <a:r>
              <a:rPr lang="ru-RU" dirty="0" err="1"/>
              <a:t>погашається</a:t>
            </a:r>
            <a:r>
              <a:rPr lang="ru-RU" dirty="0"/>
              <a:t> 50 </a:t>
            </a:r>
            <a:r>
              <a:rPr lang="ru-RU" dirty="0" err="1"/>
              <a:t>відсотків</a:t>
            </a:r>
            <a:r>
              <a:rPr lang="ru-RU" dirty="0"/>
              <a:t> </a:t>
            </a:r>
            <a:r>
              <a:rPr lang="ru-RU" dirty="0" err="1"/>
              <a:t>суми</a:t>
            </a:r>
            <a:r>
              <a:rPr lang="ru-RU" dirty="0"/>
              <a:t> </a:t>
            </a:r>
            <a:r>
              <a:rPr lang="ru-RU" dirty="0" err="1"/>
              <a:t>зобов’язань</a:t>
            </a:r>
            <a:r>
              <a:rPr lang="ru-RU" dirty="0"/>
              <a:t> за кредитом. </a:t>
            </a:r>
            <a:endParaRPr lang="uk-UA" dirty="0"/>
          </a:p>
          <a:p>
            <a:pPr>
              <a:buNone/>
            </a:pPr>
            <a:endParaRPr lang="uk-UA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uk-U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800" dirty="0"/>
              <a:t>Завдання, заходи та обсяги фінансування 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42910" y="1428737"/>
          <a:ext cx="8072494" cy="475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7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5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147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04267"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Зміст заходів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Обсяг фінансування 2023-2027</a:t>
                      </a:r>
                    </a:p>
                    <a:p>
                      <a:pPr algn="ctr"/>
                      <a:r>
                        <a:rPr lang="uk-UA" dirty="0"/>
                        <a:t>(</a:t>
                      </a:r>
                      <a:r>
                        <a:rPr lang="uk-UA" dirty="0" err="1"/>
                        <a:t>тис.грн</a:t>
                      </a:r>
                      <a:r>
                        <a:rPr lang="uk-UA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Очікуваний</a:t>
                      </a:r>
                      <a:r>
                        <a:rPr lang="uk-UA" baseline="0" dirty="0"/>
                        <a:t> результат</a:t>
                      </a:r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59098">
                <a:tc>
                  <a:txBody>
                    <a:bodyPr/>
                    <a:lstStyle/>
                    <a:p>
                      <a:r>
                        <a:rPr lang="ru-RU" dirty="0" err="1"/>
                        <a:t>Надання</a:t>
                      </a:r>
                      <a:r>
                        <a:rPr lang="ru-RU" dirty="0"/>
                        <a:t> </a:t>
                      </a:r>
                      <a:r>
                        <a:rPr lang="ru-RU" dirty="0" err="1"/>
                        <a:t>пільгових</a:t>
                      </a:r>
                      <a:r>
                        <a:rPr lang="ru-RU" dirty="0"/>
                        <a:t> </a:t>
                      </a:r>
                      <a:r>
                        <a:rPr lang="ru-RU" dirty="0" err="1"/>
                        <a:t>довготермінових</a:t>
                      </a:r>
                      <a:r>
                        <a:rPr lang="ru-RU" dirty="0"/>
                        <a:t> </a:t>
                      </a:r>
                      <a:r>
                        <a:rPr lang="ru-RU" dirty="0" err="1"/>
                        <a:t>кредитів</a:t>
                      </a:r>
                      <a:r>
                        <a:rPr lang="ru-RU" dirty="0"/>
                        <a:t> молодим </a:t>
                      </a:r>
                      <a:r>
                        <a:rPr lang="ru-RU" dirty="0" err="1"/>
                        <a:t>сім</a:t>
                      </a:r>
                      <a:r>
                        <a:rPr lang="en-US" dirty="0"/>
                        <a:t>’</a:t>
                      </a:r>
                      <a:r>
                        <a:rPr lang="ru-RU" dirty="0"/>
                        <a:t>ям та одиноким молодим </a:t>
                      </a:r>
                      <a:r>
                        <a:rPr lang="ru-RU" dirty="0" err="1"/>
                        <a:t>громадянам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7 535,0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dirty="0"/>
                        <a:t>Забезпечення доступності житла для молодих громадян.                                      </a:t>
                      </a:r>
                    </a:p>
                    <a:p>
                      <a:pPr algn="l"/>
                      <a:r>
                        <a:rPr lang="uk-UA" dirty="0"/>
                        <a:t>Поліпшення демографічних процесів та показників народжуваності (10 сімей)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04267">
                <a:tc>
                  <a:txBody>
                    <a:bodyPr/>
                    <a:lstStyle/>
                    <a:p>
                      <a:r>
                        <a:rPr lang="ru-RU" dirty="0" err="1"/>
                        <a:t>Надання</a:t>
                      </a:r>
                      <a:r>
                        <a:rPr lang="ru-RU" dirty="0"/>
                        <a:t> </a:t>
                      </a:r>
                      <a:r>
                        <a:rPr lang="ru-RU" dirty="0" err="1"/>
                        <a:t>часткової</a:t>
                      </a:r>
                      <a:r>
                        <a:rPr lang="ru-RU" dirty="0"/>
                        <a:t> </a:t>
                      </a:r>
                      <a:r>
                        <a:rPr lang="ru-RU" dirty="0" err="1"/>
                        <a:t>компенсації</a:t>
                      </a:r>
                      <a:r>
                        <a:rPr lang="ru-RU" dirty="0"/>
                        <a:t> </a:t>
                      </a:r>
                      <a:r>
                        <a:rPr lang="ru-RU" dirty="0" err="1"/>
                        <a:t>відсотків</a:t>
                      </a:r>
                      <a:r>
                        <a:rPr lang="ru-RU" dirty="0"/>
                        <a:t> за кредитами, </a:t>
                      </a:r>
                      <a:r>
                        <a:rPr lang="ru-RU" dirty="0" err="1"/>
                        <a:t>отриманими</a:t>
                      </a:r>
                      <a:r>
                        <a:rPr lang="ru-RU" dirty="0"/>
                        <a:t> в банках  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/>
                        <a:t>15 700,0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dirty="0"/>
                        <a:t>(100 сімей)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1457"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uk-UA" dirty="0"/>
                        <a:t>Буде забезпечено житлом 110 сімей.</a:t>
                      </a:r>
                    </a:p>
                    <a:p>
                      <a:pPr algn="l"/>
                      <a:r>
                        <a:rPr lang="uk-UA" dirty="0"/>
                        <a:t>Профінансовано придбання 6,5 </a:t>
                      </a:r>
                      <a:r>
                        <a:rPr lang="uk-UA" dirty="0" err="1"/>
                        <a:t>кв</a:t>
                      </a:r>
                      <a:r>
                        <a:rPr lang="uk-UA" baseline="0" dirty="0"/>
                        <a:t> м житла.</a:t>
                      </a:r>
                      <a:endParaRPr lang="uk-U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1803</TotalTime>
  <Words>310</Words>
  <Application>Microsoft Office PowerPoint</Application>
  <PresentationFormat>Экран (4:3)</PresentationFormat>
  <Paragraphs>45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Arial</vt:lpstr>
      <vt:lpstr>Calibri</vt:lpstr>
      <vt:lpstr>Times New Roman</vt:lpstr>
      <vt:lpstr>Verdana</vt:lpstr>
      <vt:lpstr>Wingdings 2</vt:lpstr>
      <vt:lpstr>Wingdings 3</vt:lpstr>
      <vt:lpstr>Открытая</vt:lpstr>
      <vt:lpstr>Презентация PowerPoint</vt:lpstr>
      <vt:lpstr>Ініціатори та співрозробники Програми</vt:lpstr>
      <vt:lpstr>ВИЗНАЧЕННЯ ПРОБЛЕМ, НА РОЗВ'ЯЗАННЯ ЯКИХ СПРЯМОВАНА ПРОГРАМА</vt:lpstr>
      <vt:lpstr>ОБГРУНТУВАННЯ ШЛЯХІВ І ЗАСОБІВ РОЗВ’ЯЗАННЯ ПРОБЛЕМИ. ПОКАЗНИКИ РЕЗУЛЬТАТИВНОСТІ</vt:lpstr>
      <vt:lpstr>Презентация PowerPoint</vt:lpstr>
      <vt:lpstr>Завдання, заходи та обсяги фінансування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Гриценко Лариса Олександрівна</dc:creator>
  <cp:lastModifiedBy>adm</cp:lastModifiedBy>
  <cp:revision>239</cp:revision>
  <cp:lastPrinted>2017-03-15T14:06:29Z</cp:lastPrinted>
  <dcterms:modified xsi:type="dcterms:W3CDTF">2023-01-16T11:43:52Z</dcterms:modified>
</cp:coreProperties>
</file>